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Uncovering insights from transactional data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3246"/>
            <a:ext cx="7045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00" y="2259211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252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2742605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exclusive benefits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566160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4049554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repeat buyers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800" y="4873109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866084"/>
            <a:ext cx="2927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535650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Balance sales with margin control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800" y="6180058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30906" y="6173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530906" y="6663452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on high-revenue age groups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4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13541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61354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361253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 3,900 purchases to understand spending, segments, and preferences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613541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61354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361253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Transactional data across various product categories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34069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93406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681782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insights for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4489371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Summary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412" y="1485781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Rows: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3,900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8412" y="1934528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Columns: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18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8412" y="2383274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Features: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8412" y="2832021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demographics (Age, Gender, Location, Subscription)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8412" y="3181945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Purchase details (Item, Category, Amount, Season, Size, Color)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8412" y="3531870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Shopping behavior (Discount, Promo, Previous Purchases, Frequency, Review, Shipping)</a:t>
            </a:r>
            <a:endParaRPr lang="en-US" sz="14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895" y="1526143"/>
            <a:ext cx="6467713" cy="646771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41895" y="8195786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Data: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37 values in Review Rating column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749" y="810577"/>
            <a:ext cx="7414736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 (Python)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1749" y="168497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1749" y="1983462"/>
            <a:ext cx="7820501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661749" y="2123718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Preparation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1749" y="2532459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Loading, initial exploration, and handling missing values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1749" y="316575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61749" y="3464243"/>
            <a:ext cx="7820501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0" name="Text 7"/>
          <p:cNvSpPr/>
          <p:nvPr/>
        </p:nvSpPr>
        <p:spPr>
          <a:xfrm>
            <a:off x="661749" y="3604498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Standardization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61749" y="401324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Renamed columns to snake_case for readability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1749" y="464653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1749" y="4945023"/>
            <a:ext cx="7820501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4" name="Text 11"/>
          <p:cNvSpPr/>
          <p:nvPr/>
        </p:nvSpPr>
        <p:spPr>
          <a:xfrm>
            <a:off x="661749" y="5085278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61749" y="549402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age_group and purchase_frequency_days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61749" y="612731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61749" y="6425803"/>
            <a:ext cx="7820501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8" name="Text 15"/>
          <p:cNvSpPr/>
          <p:nvPr/>
        </p:nvSpPr>
        <p:spPr>
          <a:xfrm>
            <a:off x="661749" y="6566059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1749" y="697480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Loaded cleaned data into PostgreSQL for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8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860" y="465058"/>
            <a:ext cx="4228267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Analysis (SQL)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91860" y="1500664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464342"/>
          </a:solidFill>
          <a:ln/>
        </p:spPr>
      </p:sp>
      <p:sp>
        <p:nvSpPr>
          <p:cNvPr id="5" name="Shape 2"/>
          <p:cNvSpPr/>
          <p:nvPr/>
        </p:nvSpPr>
        <p:spPr>
          <a:xfrm>
            <a:off x="591860" y="1477804"/>
            <a:ext cx="7960281" cy="91440"/>
          </a:xfrm>
          <a:prstGeom prst="roundRect">
            <a:avLst>
              <a:gd name="adj" fmla="val 27745"/>
            </a:avLst>
          </a:prstGeom>
          <a:solidFill>
            <a:srgbClr val="C49F8C"/>
          </a:solidFill>
          <a:ln/>
        </p:spPr>
      </p:sp>
      <p:sp>
        <p:nvSpPr>
          <p:cNvPr id="6" name="Shape 3"/>
          <p:cNvSpPr/>
          <p:nvPr/>
        </p:nvSpPr>
        <p:spPr>
          <a:xfrm>
            <a:off x="4318337" y="1247061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C49F8C"/>
          </a:solidFill>
          <a:ln/>
        </p:spPr>
      </p:sp>
      <p:sp>
        <p:nvSpPr>
          <p:cNvPr id="7" name="Text 4"/>
          <p:cNvSpPr/>
          <p:nvPr/>
        </p:nvSpPr>
        <p:spPr>
          <a:xfrm>
            <a:off x="4470499" y="1373862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83788" y="1923455"/>
            <a:ext cx="211407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Gender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83788" y="2289215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Female: $75,191 | Male: $157,890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1860" y="3174444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464342"/>
          </a:solidFill>
          <a:ln/>
        </p:spPr>
      </p:sp>
      <p:sp>
        <p:nvSpPr>
          <p:cNvPr id="11" name="Shape 8"/>
          <p:cNvSpPr/>
          <p:nvPr/>
        </p:nvSpPr>
        <p:spPr>
          <a:xfrm>
            <a:off x="591860" y="3151584"/>
            <a:ext cx="7960281" cy="91440"/>
          </a:xfrm>
          <a:prstGeom prst="roundRect">
            <a:avLst>
              <a:gd name="adj" fmla="val 27745"/>
            </a:avLst>
          </a:prstGeom>
          <a:solidFill>
            <a:srgbClr val="C49F8C"/>
          </a:solidFill>
          <a:ln/>
        </p:spPr>
      </p:sp>
      <p:sp>
        <p:nvSpPr>
          <p:cNvPr id="12" name="Shape 9"/>
          <p:cNvSpPr/>
          <p:nvPr/>
        </p:nvSpPr>
        <p:spPr>
          <a:xfrm>
            <a:off x="4318337" y="2920841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C49F8C"/>
          </a:solidFill>
          <a:ln/>
        </p:spPr>
      </p:sp>
      <p:sp>
        <p:nvSpPr>
          <p:cNvPr id="13" name="Text 10"/>
          <p:cNvSpPr/>
          <p:nvPr/>
        </p:nvSpPr>
        <p:spPr>
          <a:xfrm>
            <a:off x="4470499" y="3047643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83788" y="3597235"/>
            <a:ext cx="289988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High-Spending Discount Users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83788" y="3962995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Identified 839 customers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91860" y="4848225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464342"/>
          </a:solidFill>
          <a:ln/>
        </p:spPr>
      </p:sp>
      <p:sp>
        <p:nvSpPr>
          <p:cNvPr id="17" name="Shape 14"/>
          <p:cNvSpPr/>
          <p:nvPr/>
        </p:nvSpPr>
        <p:spPr>
          <a:xfrm>
            <a:off x="591860" y="4825365"/>
            <a:ext cx="7960281" cy="91440"/>
          </a:xfrm>
          <a:prstGeom prst="roundRect">
            <a:avLst>
              <a:gd name="adj" fmla="val 27745"/>
            </a:avLst>
          </a:prstGeom>
          <a:solidFill>
            <a:srgbClr val="C49F8C"/>
          </a:solidFill>
          <a:ln/>
        </p:spPr>
      </p:sp>
      <p:sp>
        <p:nvSpPr>
          <p:cNvPr id="18" name="Shape 15"/>
          <p:cNvSpPr/>
          <p:nvPr/>
        </p:nvSpPr>
        <p:spPr>
          <a:xfrm>
            <a:off x="4318337" y="4594622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C49F8C"/>
          </a:solidFill>
          <a:ln/>
        </p:spPr>
      </p:sp>
      <p:sp>
        <p:nvSpPr>
          <p:cNvPr id="19" name="Text 16"/>
          <p:cNvSpPr/>
          <p:nvPr/>
        </p:nvSpPr>
        <p:spPr>
          <a:xfrm>
            <a:off x="4470499" y="4721423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83788" y="5271016"/>
            <a:ext cx="235803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5 Products by Rating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783788" y="5636776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Gloves, Sandals, Boots, Hat, Skirt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591860" y="6522006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464342"/>
          </a:solidFill>
          <a:ln/>
        </p:spPr>
      </p:sp>
      <p:sp>
        <p:nvSpPr>
          <p:cNvPr id="23" name="Shape 20"/>
          <p:cNvSpPr/>
          <p:nvPr/>
        </p:nvSpPr>
        <p:spPr>
          <a:xfrm>
            <a:off x="591860" y="6499146"/>
            <a:ext cx="7960281" cy="91440"/>
          </a:xfrm>
          <a:prstGeom prst="roundRect">
            <a:avLst>
              <a:gd name="adj" fmla="val 27745"/>
            </a:avLst>
          </a:prstGeom>
          <a:solidFill>
            <a:srgbClr val="C49F8C"/>
          </a:solidFill>
          <a:ln/>
        </p:spPr>
      </p:sp>
      <p:sp>
        <p:nvSpPr>
          <p:cNvPr id="24" name="Shape 21"/>
          <p:cNvSpPr/>
          <p:nvPr/>
        </p:nvSpPr>
        <p:spPr>
          <a:xfrm>
            <a:off x="4318337" y="6268403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C49F8C"/>
          </a:solidFill>
          <a:ln/>
        </p:spPr>
      </p:sp>
      <p:sp>
        <p:nvSpPr>
          <p:cNvPr id="25" name="Text 22"/>
          <p:cNvSpPr/>
          <p:nvPr/>
        </p:nvSpPr>
        <p:spPr>
          <a:xfrm>
            <a:off x="4470499" y="6395204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783788" y="6944797"/>
            <a:ext cx="254067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Type Comparison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783788" y="7310557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Standard: $58.46 | Express: $60.48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106" y="368618"/>
            <a:ext cx="601003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Insights: Subscriptions &amp; Discounts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9106" y="1122402"/>
            <a:ext cx="2394347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 vs. Non-Subscribers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469106" y="1482447"/>
            <a:ext cx="6682621" cy="796052"/>
          </a:xfrm>
          <a:prstGeom prst="roundRect">
            <a:avLst>
              <a:gd name="adj" fmla="val 25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76726" y="1490067"/>
            <a:ext cx="6667381" cy="390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11029" y="1578054"/>
            <a:ext cx="1395055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Yes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2281595" y="1578054"/>
            <a:ext cx="1391245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1053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3948351" y="1578054"/>
            <a:ext cx="1391245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$59.49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5615107" y="1578054"/>
            <a:ext cx="1395055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$62,645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476726" y="1880473"/>
            <a:ext cx="6667381" cy="3904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11029" y="1968460"/>
            <a:ext cx="1395055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2281595" y="1968460"/>
            <a:ext cx="1391245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2847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3948351" y="1968460"/>
            <a:ext cx="1391245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$59.87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5615107" y="1968460"/>
            <a:ext cx="1395055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$170,436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7486293" y="1122402"/>
            <a:ext cx="2245638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Discount-Dependent Products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486293" y="1465659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Hat (50.00%)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7486293" y="1727002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Sneakers (49.66%)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7486293" y="1988344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Coat (49.07%)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7486293" y="2249686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Sweater (48.17%)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7486293" y="2511028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Pants (47.37%)</a:t>
            </a:r>
            <a:endParaRPr lang="en-US" sz="10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293" y="2876193"/>
            <a:ext cx="6682621" cy="66826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6052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3664744" cy="2214205"/>
          </a:xfrm>
          <a:prstGeom prst="roundRect">
            <a:avLst>
              <a:gd name="adj" fmla="val 1537"/>
            </a:avLst>
          </a:prstGeom>
          <a:solidFill>
            <a:srgbClr val="373433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25384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72546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93608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2311598"/>
            <a:ext cx="3664863" cy="2214205"/>
          </a:xfrm>
          <a:prstGeom prst="roundRect">
            <a:avLst>
              <a:gd name="adj" fmla="val 1537"/>
            </a:avLst>
          </a:prstGeom>
          <a:solidFill>
            <a:srgbClr val="373433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25384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72546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752618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373433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49794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5166479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37710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701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3053"/>
            <a:ext cx="6446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8808"/>
            <a:ext cx="2150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79952"/>
            <a:ext cx="21503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Jewelry (171)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22150"/>
            <a:ext cx="21503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Sunglasses (161)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64348"/>
            <a:ext cx="21503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Belt (161)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505200" y="3798808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Clothing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505200" y="4379952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Blouse (171)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505200" y="4822150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Pants (171)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05200" y="5264348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Shirt (169)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15777" y="3798808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15777" y="4379952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Sandals (160)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15777" y="4822150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Shoes (150)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15777" y="5264348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Sneakers (145)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847" y="386358"/>
            <a:ext cx="4168259" cy="439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 &amp; Subscription Impact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1847" y="1176695"/>
            <a:ext cx="239303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 Buyers &amp; Subscriptions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91847" y="1536621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with &gt;5 purchases: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1847" y="1887855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 Subscription: 2,518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1847" y="2161818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Yes Subscription: 958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847" y="2544604"/>
            <a:ext cx="6652022" cy="665202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4151" y="1176695"/>
            <a:ext cx="1769269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Age Group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4151" y="1536621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Adult: $62,143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4151" y="1810583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Middle-aged: $59,197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4151" y="2084546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Adult: $55,978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94151" y="2358509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Senior: $55,763</a:t>
            </a:r>
            <a:endParaRPr lang="en-US" sz="11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151" y="2741295"/>
            <a:ext cx="6652022" cy="66520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2025-11-18T20:59:40Z</dcterms:created>
  <dcterms:modified xsi:type="dcterms:W3CDTF">2025-11-18T20:59:40Z</dcterms:modified>
</cp:coreProperties>
</file>